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320" r:id="rId4"/>
    <p:sldId id="319" r:id="rId5"/>
    <p:sldId id="331" r:id="rId6"/>
    <p:sldId id="334" r:id="rId7"/>
    <p:sldId id="322" r:id="rId8"/>
    <p:sldId id="323" r:id="rId9"/>
    <p:sldId id="324" r:id="rId10"/>
    <p:sldId id="330" r:id="rId11"/>
    <p:sldId id="321" r:id="rId12"/>
    <p:sldId id="326" r:id="rId13"/>
    <p:sldId id="328" r:id="rId14"/>
    <p:sldId id="329" r:id="rId15"/>
    <p:sldId id="325" r:id="rId16"/>
    <p:sldId id="317" r:id="rId17"/>
    <p:sldId id="318" r:id="rId18"/>
    <p:sldId id="297" r:id="rId19"/>
    <p:sldId id="302" r:id="rId20"/>
    <p:sldId id="332" r:id="rId21"/>
    <p:sldId id="312" r:id="rId22"/>
    <p:sldId id="308" r:id="rId23"/>
    <p:sldId id="304" r:id="rId24"/>
    <p:sldId id="309" r:id="rId25"/>
    <p:sldId id="313" r:id="rId26"/>
    <p:sldId id="333" r:id="rId27"/>
    <p:sldId id="315" r:id="rId28"/>
    <p:sldId id="310" r:id="rId29"/>
    <p:sldId id="316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7.jpeg"/><Relationship Id="rId5" Type="http://schemas.openxmlformats.org/officeDocument/2006/relationships/image" Target="../media/image12.png"/><Relationship Id="rId15" Type="http://schemas.openxmlformats.org/officeDocument/2006/relationships/image" Target="../media/image18.jpe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7.jpeg"/><Relationship Id="rId5" Type="http://schemas.openxmlformats.org/officeDocument/2006/relationships/image" Target="../media/image12.png"/><Relationship Id="rId15" Type="http://schemas.openxmlformats.org/officeDocument/2006/relationships/image" Target="../media/image18.jpeg"/><Relationship Id="rId10" Type="http://schemas.openxmlformats.org/officeDocument/2006/relationships/image" Target="../media/image15.png"/><Relationship Id="rId4" Type="http://schemas.openxmlformats.org/officeDocument/2006/relationships/image" Target="../media/image11.emf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20210514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544299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씨젠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dirty="0" smtClean="0">
                <a:latin typeface="+mj-ea"/>
              </a:rPr>
              <a:t>케이스 뷰어 확인 </a:t>
            </a:r>
            <a:r>
              <a:rPr lang="en-US" altLang="ko-KR" sz="1400" dirty="0" smtClean="0">
                <a:latin typeface="+mj-ea"/>
              </a:rPr>
              <a:t>:[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smtClean="0">
                <a:latin typeface="+mj-ea"/>
              </a:rPr>
              <a:t>오버 </a:t>
            </a:r>
            <a:r>
              <a:rPr lang="ko-KR" altLang="en-US" sz="1400" dirty="0" err="1" smtClean="0">
                <a:latin typeface="+mj-ea"/>
              </a:rPr>
              <a:t>레핑</a:t>
            </a:r>
            <a:r>
              <a:rPr lang="ko-KR" altLang="en-US" sz="1400" dirty="0" smtClean="0">
                <a:latin typeface="+mj-ea"/>
              </a:rPr>
              <a:t> 사라짐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 확인</a:t>
            </a:r>
            <a:r>
              <a:rPr lang="en-US" altLang="ko-KR" sz="1400" dirty="0" smtClean="0">
                <a:latin typeface="+mj-ea"/>
              </a:rPr>
              <a:t>]</a:t>
            </a:r>
            <a:r>
              <a:rPr lang="ko-KR" altLang="en-US" sz="1400" dirty="0" smtClean="0">
                <a:latin typeface="+mj-ea"/>
              </a:rPr>
              <a:t> </a:t>
            </a:r>
            <a:endParaRPr lang="en-US" altLang="ko-KR" sz="1400" dirty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889405"/>
            <a:ext cx="7979245" cy="58466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989320" y="899160"/>
            <a:ext cx="541020" cy="5783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18810" y="908915"/>
            <a:ext cx="541020" cy="5783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1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4644012" y="1672287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41" y="628316"/>
            <a:ext cx="461705" cy="113887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41" y="2108595"/>
            <a:ext cx="458233" cy="113030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41128" y="520280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92241" y="2027654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4227121" y="148372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43" y="1570290"/>
            <a:ext cx="436355" cy="46724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872529" y="2120594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2433255" y="2146202"/>
            <a:ext cx="163613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>
            <a:off x="2379119" y="1460396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93846" y="665040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80" y="1049260"/>
            <a:ext cx="491679" cy="36811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629062" y="180144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57" name="오른쪽 화살표 56"/>
          <p:cNvSpPr/>
          <p:nvPr/>
        </p:nvSpPr>
        <p:spPr>
          <a:xfrm>
            <a:off x="3583184" y="1483726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192869" y="128482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18122" y="134424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8341" y="562695"/>
            <a:ext cx="461705" cy="113887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21" y="1978941"/>
            <a:ext cx="458233" cy="113030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192868" y="3272567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509105" y="150174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729077" y="1669461"/>
            <a:ext cx="344764" cy="347681"/>
            <a:chOff x="572642" y="3447654"/>
            <a:chExt cx="1905000" cy="1904997"/>
          </a:xfrm>
          <a:effectLst/>
        </p:grpSpPr>
        <p:pic>
          <p:nvPicPr>
            <p:cNvPr id="65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473" y="1587966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70" name="오른쪽 화살표 69"/>
          <p:cNvSpPr/>
          <p:nvPr/>
        </p:nvSpPr>
        <p:spPr>
          <a:xfrm rot="10800000">
            <a:off x="6171221" y="1933699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6182047" y="1440999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252330" y="1693145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conversion</a:t>
            </a:r>
            <a:endParaRPr lang="ko-KR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6759349" y="290312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1613337" y="366440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1597697" y="1885023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4790430" y="1501278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133971" y="2190174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78" name="아래쪽 화살표 77"/>
          <p:cNvSpPr/>
          <p:nvPr/>
        </p:nvSpPr>
        <p:spPr>
          <a:xfrm>
            <a:off x="5690938" y="2150628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5595548" y="2714378"/>
            <a:ext cx="541495" cy="529959"/>
            <a:chOff x="1066780" y="5164014"/>
            <a:chExt cx="655209" cy="641250"/>
          </a:xfrm>
        </p:grpSpPr>
        <p:sp>
          <p:nvSpPr>
            <p:cNvPr id="80" name="타원 79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88" name="오른쪽 화살표 87"/>
          <p:cNvSpPr/>
          <p:nvPr/>
        </p:nvSpPr>
        <p:spPr>
          <a:xfrm>
            <a:off x="4644012" y="5037503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41" y="3993532"/>
            <a:ext cx="461705" cy="1138874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41" y="5473811"/>
            <a:ext cx="458233" cy="113030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341128" y="3885496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892241" y="5392870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93" name="타원 92"/>
          <p:cNvSpPr/>
          <p:nvPr/>
        </p:nvSpPr>
        <p:spPr>
          <a:xfrm>
            <a:off x="4227121" y="484894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43" y="4935506"/>
            <a:ext cx="436355" cy="46724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872529" y="548581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오른쪽 화살표 96"/>
          <p:cNvSpPr/>
          <p:nvPr/>
        </p:nvSpPr>
        <p:spPr>
          <a:xfrm>
            <a:off x="2379119" y="4825612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93846" y="4030256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80" y="4414476"/>
            <a:ext cx="491679" cy="368116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29062" y="3545360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01" name="오른쪽 화살표 100"/>
          <p:cNvSpPr/>
          <p:nvPr/>
        </p:nvSpPr>
        <p:spPr>
          <a:xfrm>
            <a:off x="3583184" y="4848942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5192869" y="4650045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918122" y="3499640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209770" y="659639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509105" y="486695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5729077" y="5034677"/>
            <a:ext cx="344764" cy="347681"/>
            <a:chOff x="572642" y="3447654"/>
            <a:chExt cx="1905000" cy="1904997"/>
          </a:xfrm>
          <a:effectLst/>
        </p:grpSpPr>
        <p:pic>
          <p:nvPicPr>
            <p:cNvPr id="10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0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1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2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473" y="4953182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114" name="오른쪽 화살표 113"/>
          <p:cNvSpPr/>
          <p:nvPr/>
        </p:nvSpPr>
        <p:spPr>
          <a:xfrm rot="10800000">
            <a:off x="6171221" y="5298915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오른쪽 화살표 114"/>
          <p:cNvSpPr/>
          <p:nvPr/>
        </p:nvSpPr>
        <p:spPr>
          <a:xfrm rot="10800000">
            <a:off x="6182047" y="4806215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252330" y="5058361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759349" y="3655528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converted</a:t>
            </a:r>
            <a:endParaRPr lang="ko-KR" alt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613337" y="3731656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597697" y="5250239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790430" y="4866494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5133971" y="5555390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122" name="아래쪽 화살표 121"/>
          <p:cNvSpPr/>
          <p:nvPr/>
        </p:nvSpPr>
        <p:spPr>
          <a:xfrm>
            <a:off x="5690938" y="5515844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5595548" y="6079594"/>
            <a:ext cx="541495" cy="529959"/>
            <a:chOff x="1066780" y="5164014"/>
            <a:chExt cx="655209" cy="641250"/>
          </a:xfrm>
        </p:grpSpPr>
        <p:sp>
          <p:nvSpPr>
            <p:cNvPr id="124" name="타원 123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34" name="오른쪽 화살표 133"/>
          <p:cNvSpPr/>
          <p:nvPr/>
        </p:nvSpPr>
        <p:spPr>
          <a:xfrm>
            <a:off x="2335460" y="5899145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921" y="5488009"/>
            <a:ext cx="491679" cy="36811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2208671" y="6131894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74" y="5442826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90955" y="4030256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83" y="5442826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0" name="오른쪽 화살표 139"/>
          <p:cNvSpPr/>
          <p:nvPr/>
        </p:nvSpPr>
        <p:spPr>
          <a:xfrm>
            <a:off x="3602519" y="5361239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575" y="134424"/>
            <a:ext cx="462338" cy="3095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141" name="직사각형 140"/>
          <p:cNvSpPr/>
          <p:nvPr/>
        </p:nvSpPr>
        <p:spPr>
          <a:xfrm>
            <a:off x="187212" y="3503355"/>
            <a:ext cx="462338" cy="30701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현재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93355" y="3464736"/>
            <a:ext cx="862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716539" y="5426595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3882739" y="5552720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29036" y="6437656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7442529" y="3921229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7370345" y="5343467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8032132" y="4548832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149356" y="4419212"/>
            <a:ext cx="105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기존 학습과 다른 부분</a:t>
            </a:r>
            <a:endParaRPr lang="ko-KR" altLang="en-US" sz="1200"/>
          </a:p>
        </p:txBody>
      </p:sp>
      <p:sp>
        <p:nvSpPr>
          <p:cNvPr id="24" name="직사각형 23"/>
          <p:cNvSpPr/>
          <p:nvPr/>
        </p:nvSpPr>
        <p:spPr>
          <a:xfrm>
            <a:off x="7983006" y="4335640"/>
            <a:ext cx="1094492" cy="57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774741" y="5402755"/>
            <a:ext cx="1427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설치 완료</a:t>
            </a:r>
            <a:r>
              <a:rPr lang="en-US" altLang="ko-KR" sz="1200" b="1" dirty="0" smtClean="0"/>
              <a:t>//</a:t>
            </a:r>
          </a:p>
          <a:p>
            <a:r>
              <a:rPr lang="ko-KR" altLang="en-US" sz="1200" dirty="0" smtClean="0"/>
              <a:t>C</a:t>
            </a:r>
            <a:r>
              <a:rPr lang="ko-KR" altLang="en-US" sz="1200" dirty="0"/>
              <a:t>:\Users\kaist08\Desktop\AI-Project\scanner\stomach\stomach </a:t>
            </a:r>
            <a:r>
              <a:rPr lang="ko-KR" altLang="en-US" sz="1200" dirty="0" err="1"/>
              <a:t>lossdiff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graph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cnn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converted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081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632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컨버터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참고용 슬라이드 </a:t>
            </a:r>
            <a:r>
              <a:rPr lang="en-US" altLang="ko-KR" b="1" dirty="0" smtClean="0"/>
              <a:t>(51</a:t>
            </a:r>
            <a:r>
              <a:rPr lang="ko-KR" altLang="en-US" b="1" dirty="0" smtClean="0"/>
              <a:t>건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3" y="622983"/>
            <a:ext cx="8639575" cy="444339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-235439" y="1646578"/>
            <a:ext cx="9568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-235439" y="2378701"/>
            <a:ext cx="9568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-203026" y="2576277"/>
            <a:ext cx="9568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203026" y="3400924"/>
            <a:ext cx="9568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3" y="5066378"/>
            <a:ext cx="8915047" cy="1618563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-845199" y="5458744"/>
            <a:ext cx="106420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2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컨버터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320" y="666262"/>
            <a:ext cx="7612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 step</a:t>
            </a:r>
            <a:r>
              <a:rPr lang="ko-KR" altLang="en-US" sz="1400" dirty="0" smtClean="0">
                <a:latin typeface="+mj-ea"/>
              </a:rPr>
              <a:t>에서 </a:t>
            </a:r>
            <a:r>
              <a:rPr lang="ko-KR" altLang="en-US" sz="1400" dirty="0" err="1" smtClean="0">
                <a:latin typeface="+mj-ea"/>
              </a:rPr>
              <a:t>컨버팅</a:t>
            </a:r>
            <a:r>
              <a:rPr lang="ko-KR" altLang="en-US" sz="1400" dirty="0" smtClean="0">
                <a:latin typeface="+mj-ea"/>
              </a:rPr>
              <a:t> 슬라이드 학습 모델 생성 및 설치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F:\</a:t>
            </a:r>
            <a:r>
              <a:rPr lang="ko-KR" altLang="en-US" sz="1400" b="1" dirty="0">
                <a:solidFill>
                  <a:srgbClr val="00B050"/>
                </a:solidFill>
                <a:latin typeface="+mj-ea"/>
              </a:rPr>
              <a:t>최유미부장님</a:t>
            </a:r>
            <a:r>
              <a:rPr lang="en-US" altLang="ko-KR" sz="1400" dirty="0">
                <a:latin typeface="+mj-ea"/>
              </a:rPr>
              <a:t>U</a:t>
            </a:r>
            <a:r>
              <a:rPr lang="ko-KR" altLang="en-US" sz="1400" dirty="0">
                <a:latin typeface="+mj-ea"/>
              </a:rPr>
              <a:t>그룹</a:t>
            </a:r>
            <a:r>
              <a:rPr lang="en-US" altLang="ko-KR" sz="1400" dirty="0">
                <a:latin typeface="+mj-ea"/>
              </a:rPr>
              <a:t>_2021(sg)80\3</a:t>
            </a:r>
            <a:r>
              <a:rPr lang="ko-KR" altLang="en-US" sz="1400" dirty="0">
                <a:latin typeface="+mj-ea"/>
              </a:rPr>
              <a:t>월 </a:t>
            </a:r>
            <a:r>
              <a:rPr lang="en-US" altLang="ko-KR" sz="1400" dirty="0">
                <a:latin typeface="+mj-ea"/>
              </a:rPr>
              <a:t>D,M </a:t>
            </a:r>
            <a:r>
              <a:rPr lang="ko-KR" altLang="en-US" sz="1400" dirty="0">
                <a:latin typeface="+mj-ea"/>
              </a:rPr>
              <a:t>케이스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29186"/>
              </p:ext>
            </p:extLst>
          </p:nvPr>
        </p:nvGraphicFramePr>
        <p:xfrm>
          <a:off x="6831665" y="1559185"/>
          <a:ext cx="2245835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9167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449167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449167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449167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449167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323729">
                <a:tc>
                  <a:txBody>
                    <a:bodyPr/>
                    <a:lstStyle/>
                    <a:p>
                      <a:pPr algn="ctr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323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323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323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323729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675693" y="1882124"/>
            <a:ext cx="1012314" cy="34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30807" y="3330913"/>
            <a:ext cx="1529393" cy="37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92.10%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477430" y="1857185"/>
            <a:ext cx="0" cy="1333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49518" y="3521569"/>
            <a:ext cx="10123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26" y="1503264"/>
            <a:ext cx="6872388" cy="2105482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18765"/>
              </p:ext>
            </p:extLst>
          </p:nvPr>
        </p:nvGraphicFramePr>
        <p:xfrm>
          <a:off x="274320" y="3769649"/>
          <a:ext cx="47498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8432">
                  <a:extLst>
                    <a:ext uri="{9D8B030D-6E8A-4147-A177-3AD203B41FA5}">
                      <a16:colId xmlns:a16="http://schemas.microsoft.com/office/drawing/2014/main" val="2902442367"/>
                    </a:ext>
                  </a:extLst>
                </a:gridCol>
                <a:gridCol w="685342">
                  <a:extLst>
                    <a:ext uri="{9D8B030D-6E8A-4147-A177-3AD203B41FA5}">
                      <a16:colId xmlns:a16="http://schemas.microsoft.com/office/drawing/2014/main" val="4005130468"/>
                    </a:ext>
                  </a:extLst>
                </a:gridCol>
                <a:gridCol w="685342">
                  <a:extLst>
                    <a:ext uri="{9D8B030D-6E8A-4147-A177-3AD203B41FA5}">
                      <a16:colId xmlns:a16="http://schemas.microsoft.com/office/drawing/2014/main" val="982127963"/>
                    </a:ext>
                  </a:extLst>
                </a:gridCol>
                <a:gridCol w="685342">
                  <a:extLst>
                    <a:ext uri="{9D8B030D-6E8A-4147-A177-3AD203B41FA5}">
                      <a16:colId xmlns:a16="http://schemas.microsoft.com/office/drawing/2014/main" val="2815706751"/>
                    </a:ext>
                  </a:extLst>
                </a:gridCol>
                <a:gridCol w="685342">
                  <a:extLst>
                    <a:ext uri="{9D8B030D-6E8A-4147-A177-3AD203B41FA5}">
                      <a16:colId xmlns:a16="http://schemas.microsoft.com/office/drawing/2014/main" val="101235769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컨버트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기존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seeDP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5742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78660010103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51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79483010101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1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80519010102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9835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80797020101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6727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81225010102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102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81248010101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017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82198010101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16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82865010101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525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83538010101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4828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85029010101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37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85210020102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9939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82951010101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4763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86230010101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43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08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컨버터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320" y="666262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 step</a:t>
            </a:r>
            <a:r>
              <a:rPr lang="ko-KR" altLang="en-US" sz="1400" dirty="0" smtClean="0">
                <a:latin typeface="+mj-ea"/>
              </a:rPr>
              <a:t>에서 </a:t>
            </a:r>
            <a:r>
              <a:rPr lang="ko-KR" altLang="en-US" sz="1400" dirty="0" err="1" smtClean="0">
                <a:latin typeface="+mj-ea"/>
              </a:rPr>
              <a:t>컨버팅</a:t>
            </a:r>
            <a:r>
              <a:rPr lang="ko-KR" altLang="en-US" sz="1400" dirty="0" smtClean="0">
                <a:latin typeface="+mj-ea"/>
              </a:rPr>
              <a:t> 슬라이드 학습 모델 생성 및 설치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F:\</a:t>
            </a:r>
            <a:r>
              <a:rPr lang="ko-KR" altLang="en-US" sz="1400" b="1" dirty="0">
                <a:solidFill>
                  <a:srgbClr val="00B050"/>
                </a:solidFill>
                <a:latin typeface="+mj-ea"/>
              </a:rPr>
              <a:t>고영신부장님</a:t>
            </a:r>
            <a:r>
              <a:rPr lang="en-US" altLang="ko-KR" sz="1400" dirty="0">
                <a:latin typeface="+mj-ea"/>
              </a:rPr>
              <a:t>U</a:t>
            </a:r>
            <a:r>
              <a:rPr lang="ko-KR" altLang="en-US" sz="1400" dirty="0">
                <a:latin typeface="+mj-ea"/>
              </a:rPr>
              <a:t>그룹</a:t>
            </a:r>
            <a:r>
              <a:rPr lang="en-US" altLang="ko-KR" sz="1400" dirty="0">
                <a:latin typeface="+mj-ea"/>
              </a:rPr>
              <a:t>_2021(sg)80\3</a:t>
            </a:r>
            <a:r>
              <a:rPr lang="ko-KR" altLang="en-US" sz="1400" dirty="0">
                <a:latin typeface="+mj-ea"/>
              </a:rPr>
              <a:t>월 </a:t>
            </a:r>
            <a:r>
              <a:rPr lang="en-US" altLang="ko-KR" sz="1400" dirty="0">
                <a:latin typeface="+mj-ea"/>
              </a:rPr>
              <a:t>D,M </a:t>
            </a:r>
            <a:r>
              <a:rPr lang="ko-KR" altLang="en-US" sz="1400" dirty="0">
                <a:latin typeface="+mj-ea"/>
              </a:rPr>
              <a:t>케이스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40248"/>
              </p:ext>
            </p:extLst>
          </p:nvPr>
        </p:nvGraphicFramePr>
        <p:xfrm>
          <a:off x="6823353" y="29012"/>
          <a:ext cx="1813570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714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362714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362714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362714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362714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270210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270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270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270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2702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716337" y="360261"/>
            <a:ext cx="1012314" cy="347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78807" y="1359627"/>
            <a:ext cx="1529393" cy="37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92.10%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352739" y="146057"/>
            <a:ext cx="0" cy="1333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97518" y="1550283"/>
            <a:ext cx="10123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78" y="4356573"/>
            <a:ext cx="1206513" cy="234205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70920"/>
              </p:ext>
            </p:extLst>
          </p:nvPr>
        </p:nvGraphicFramePr>
        <p:xfrm>
          <a:off x="153714" y="1404926"/>
          <a:ext cx="3191916" cy="2617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146234579"/>
                    </a:ext>
                  </a:extLst>
                </a:gridCol>
                <a:gridCol w="536979">
                  <a:extLst>
                    <a:ext uri="{9D8B030D-6E8A-4147-A177-3AD203B41FA5}">
                      <a16:colId xmlns:a16="http://schemas.microsoft.com/office/drawing/2014/main" val="1363425780"/>
                    </a:ext>
                  </a:extLst>
                </a:gridCol>
                <a:gridCol w="536979">
                  <a:extLst>
                    <a:ext uri="{9D8B030D-6E8A-4147-A177-3AD203B41FA5}">
                      <a16:colId xmlns:a16="http://schemas.microsoft.com/office/drawing/2014/main" val="1836772412"/>
                    </a:ext>
                  </a:extLst>
                </a:gridCol>
                <a:gridCol w="536979">
                  <a:extLst>
                    <a:ext uri="{9D8B030D-6E8A-4147-A177-3AD203B41FA5}">
                      <a16:colId xmlns:a16="http://schemas.microsoft.com/office/drawing/2014/main" val="3619293025"/>
                    </a:ext>
                  </a:extLst>
                </a:gridCol>
                <a:gridCol w="536979">
                  <a:extLst>
                    <a:ext uri="{9D8B030D-6E8A-4147-A177-3AD203B41FA5}">
                      <a16:colId xmlns:a16="http://schemas.microsoft.com/office/drawing/2014/main" val="1402472074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컨버트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기존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seeDP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58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59399010101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542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59422020101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77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59542010101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9632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60047010101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242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60181010101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029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61298010102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 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22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62370010101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529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62834010101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790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65815010101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510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66441010101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823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67159010101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5609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51357"/>
              </p:ext>
            </p:extLst>
          </p:nvPr>
        </p:nvGraphicFramePr>
        <p:xfrm>
          <a:off x="3568072" y="1380063"/>
          <a:ext cx="3133342" cy="3707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389950733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277987958"/>
                    </a:ext>
                  </a:extLst>
                </a:gridCol>
                <a:gridCol w="685342">
                  <a:extLst>
                    <a:ext uri="{9D8B030D-6E8A-4147-A177-3AD203B41FA5}">
                      <a16:colId xmlns:a16="http://schemas.microsoft.com/office/drawing/2014/main" val="28336677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65578692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67313287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전문의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컨버트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기존 </a:t>
                      </a:r>
                      <a:r>
                        <a:rPr lang="en-US" sz="1100" u="none" strike="noStrike" dirty="0">
                          <a:effectLst/>
                        </a:rPr>
                        <a:t>AI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seeDP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9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60397010101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369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61244010103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72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61365010101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73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61365020101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251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61918010101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8396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62298010101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5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62321010101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823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64542010101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040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64542020101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319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64563010101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774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65375020102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누락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5418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65466010103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83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65470010102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0184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66382010101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7701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67734010101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84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67741010101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06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68486010101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08101"/>
                  </a:ext>
                </a:extLst>
              </a:tr>
            </a:tbl>
          </a:graphicData>
        </a:graphic>
      </p:graphicFrame>
      <p:cxnSp>
        <p:nvCxnSpPr>
          <p:cNvPr id="11" name="꺾인 연결선 10"/>
          <p:cNvCxnSpPr>
            <a:stCxn id="3" idx="3"/>
            <a:endCxn id="7" idx="2"/>
          </p:cNvCxnSpPr>
          <p:nvPr/>
        </p:nvCxnSpPr>
        <p:spPr>
          <a:xfrm flipV="1">
            <a:off x="3197191" y="5087193"/>
            <a:ext cx="1937552" cy="4404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5" idx="2"/>
          </p:cNvCxnSpPr>
          <p:nvPr/>
        </p:nvCxnSpPr>
        <p:spPr>
          <a:xfrm rot="10800000">
            <a:off x="1749672" y="4022396"/>
            <a:ext cx="241006" cy="150520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65" y="1980930"/>
            <a:ext cx="2318690" cy="193493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98120" y="1843678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62370010101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962" y="4164934"/>
            <a:ext cx="2220541" cy="180654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65045" y="3987241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64542020101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82446" y="5897379"/>
            <a:ext cx="152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기존 </a:t>
            </a:r>
            <a:r>
              <a:rPr lang="ko-KR" altLang="en-US" dirty="0" err="1" smtClean="0"/>
              <a:t>히트맵</a:t>
            </a:r>
            <a:r>
              <a:rPr lang="en-US" altLang="ko-KR" dirty="0" smtClean="0"/>
              <a:t>(graph)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837614" y="1787743"/>
            <a:ext cx="2205889" cy="4755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98348" y="1980930"/>
            <a:ext cx="6254391" cy="11280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422371" y="3346419"/>
            <a:ext cx="2930368" cy="1344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6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컨버터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320" y="666262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55575" y="557069"/>
            <a:ext cx="7612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+mj-ea"/>
              </a:rPr>
              <a:t>Graph_CNN</a:t>
            </a:r>
            <a:r>
              <a:rPr lang="en-US" altLang="ko-KR" sz="1200" dirty="0" smtClean="0">
                <a:latin typeface="+mj-ea"/>
              </a:rPr>
              <a:t>:</a:t>
            </a:r>
            <a:r>
              <a:rPr lang="ko-KR" altLang="en-US" sz="1200" dirty="0" smtClean="0">
                <a:latin typeface="+mj-ea"/>
              </a:rPr>
              <a:t>결과</a:t>
            </a:r>
            <a:r>
              <a:rPr lang="en-US" altLang="ko-KR" sz="1200" dirty="0" smtClean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자료 중 </a:t>
            </a:r>
            <a:r>
              <a:rPr lang="en-US" altLang="ko-KR" sz="1200" dirty="0" smtClean="0">
                <a:latin typeface="+mj-ea"/>
              </a:rPr>
              <a:t>severe case </a:t>
            </a:r>
            <a:r>
              <a:rPr lang="ko-KR" altLang="en-US" sz="1200" dirty="0" smtClean="0">
                <a:latin typeface="+mj-ea"/>
              </a:rPr>
              <a:t>추출 </a:t>
            </a:r>
            <a:r>
              <a:rPr lang="en-US" altLang="ko-KR" sz="1200" dirty="0" smtClean="0">
                <a:latin typeface="+mj-ea"/>
              </a:rPr>
              <a:t>: 44</a:t>
            </a:r>
            <a:r>
              <a:rPr lang="ko-KR" altLang="en-US" sz="1200" dirty="0" smtClean="0">
                <a:latin typeface="+mj-ea"/>
              </a:rPr>
              <a:t>건</a:t>
            </a:r>
            <a:r>
              <a:rPr lang="en-US" altLang="ko-KR" sz="1200" dirty="0" smtClean="0">
                <a:latin typeface="+mj-ea"/>
              </a:rPr>
              <a:t> (severe_test.csv </a:t>
            </a:r>
            <a:r>
              <a:rPr lang="ko-KR" altLang="en-US" sz="1200" dirty="0" smtClean="0">
                <a:latin typeface="+mj-ea"/>
              </a:rPr>
              <a:t>참조</a:t>
            </a:r>
            <a:r>
              <a:rPr lang="en-US" altLang="ko-KR" sz="1200" dirty="0" smtClean="0">
                <a:latin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불일치 결과 중 </a:t>
            </a:r>
            <a:r>
              <a:rPr lang="en-US" altLang="ko-KR" sz="1200" dirty="0" smtClean="0">
                <a:latin typeface="+mj-ea"/>
              </a:rPr>
              <a:t>red/blue</a:t>
            </a:r>
            <a:r>
              <a:rPr lang="ko-KR" altLang="en-US" sz="1200" dirty="0" smtClean="0">
                <a:latin typeface="+mj-ea"/>
              </a:rPr>
              <a:t>이 아주 높거나 아주 낮은 샘플 랜덤 추출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참조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ea"/>
              </a:rPr>
              <a:t>E\</a:t>
            </a:r>
            <a:r>
              <a:rPr lang="en-US" altLang="ko-KR" sz="1200" dirty="0" err="1" smtClean="0">
                <a:latin typeface="+mj-ea"/>
              </a:rPr>
              <a:t>severe_test</a:t>
            </a:r>
            <a:r>
              <a:rPr lang="en-US" altLang="ko-KR" sz="1200" dirty="0" smtClean="0">
                <a:latin typeface="+mj-ea"/>
              </a:rPr>
              <a:t> //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ea"/>
              </a:rPr>
              <a:t>E\</a:t>
            </a:r>
            <a:r>
              <a:rPr lang="en-US" altLang="ko-KR" sz="1200" dirty="0" err="1" smtClean="0">
                <a:latin typeface="+mj-ea"/>
              </a:rPr>
              <a:t>severe_old_png</a:t>
            </a:r>
            <a:r>
              <a:rPr lang="en-US" altLang="ko-KR" sz="1200" dirty="0" smtClean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참조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영향 가능 사항</a:t>
            </a:r>
            <a:r>
              <a:rPr lang="en-US" altLang="ko-KR" sz="1200" dirty="0" smtClean="0">
                <a:latin typeface="+mj-ea"/>
              </a:rPr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+mj-ea"/>
              </a:rPr>
              <a:t>limitbound</a:t>
            </a:r>
            <a:r>
              <a:rPr lang="en-US" altLang="ko-KR" sz="1200" dirty="0" smtClean="0">
                <a:latin typeface="+mj-ea"/>
              </a:rPr>
              <a:t>=</a:t>
            </a:r>
            <a:r>
              <a:rPr lang="en-US" altLang="ko-KR" sz="1200" dirty="0" err="1" smtClean="0">
                <a:latin typeface="+mj-ea"/>
              </a:rPr>
              <a:t>ture</a:t>
            </a:r>
            <a:r>
              <a:rPr lang="en-US" altLang="ko-KR" sz="1200" dirty="0" smtClean="0">
                <a:latin typeface="+mj-ea"/>
              </a:rPr>
              <a:t> -&gt; </a:t>
            </a:r>
            <a:r>
              <a:rPr lang="en-US" altLang="ko-KR" sz="1200" dirty="0" err="1" smtClean="0">
                <a:latin typeface="+mj-ea"/>
              </a:rPr>
              <a:t>fasle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j-ea"/>
              </a:rPr>
              <a:t>Converting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j-ea"/>
              </a:rPr>
              <a:t>모델</a:t>
            </a:r>
            <a:r>
              <a:rPr lang="ko-KR" altLang="en-US" sz="1200" dirty="0" err="1">
                <a:latin typeface="+mj-ea"/>
              </a:rPr>
              <a:t>간</a:t>
            </a:r>
            <a:r>
              <a:rPr lang="ko-KR" altLang="en-US" sz="1200" dirty="0" smtClean="0">
                <a:latin typeface="+mj-ea"/>
              </a:rPr>
              <a:t> 충돌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530" y="2853045"/>
            <a:ext cx="2755165" cy="382860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84501"/>
              </p:ext>
            </p:extLst>
          </p:nvPr>
        </p:nvGraphicFramePr>
        <p:xfrm>
          <a:off x="155576" y="4470258"/>
          <a:ext cx="27538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76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550776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550776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550776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550776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8544"/>
              </p:ext>
            </p:extLst>
          </p:nvPr>
        </p:nvGraphicFramePr>
        <p:xfrm>
          <a:off x="3367223" y="4476581"/>
          <a:ext cx="257654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5308">
                  <a:extLst>
                    <a:ext uri="{9D8B030D-6E8A-4147-A177-3AD203B41FA5}">
                      <a16:colId xmlns:a16="http://schemas.microsoft.com/office/drawing/2014/main" val="1314915180"/>
                    </a:ext>
                  </a:extLst>
                </a:gridCol>
                <a:gridCol w="515308">
                  <a:extLst>
                    <a:ext uri="{9D8B030D-6E8A-4147-A177-3AD203B41FA5}">
                      <a16:colId xmlns:a16="http://schemas.microsoft.com/office/drawing/2014/main" val="2853046110"/>
                    </a:ext>
                  </a:extLst>
                </a:gridCol>
                <a:gridCol w="515308">
                  <a:extLst>
                    <a:ext uri="{9D8B030D-6E8A-4147-A177-3AD203B41FA5}">
                      <a16:colId xmlns:a16="http://schemas.microsoft.com/office/drawing/2014/main" val="323516296"/>
                    </a:ext>
                  </a:extLst>
                </a:gridCol>
                <a:gridCol w="515308">
                  <a:extLst>
                    <a:ext uri="{9D8B030D-6E8A-4147-A177-3AD203B41FA5}">
                      <a16:colId xmlns:a16="http://schemas.microsoft.com/office/drawing/2014/main" val="3369232889"/>
                    </a:ext>
                  </a:extLst>
                </a:gridCol>
                <a:gridCol w="515308">
                  <a:extLst>
                    <a:ext uri="{9D8B030D-6E8A-4147-A177-3AD203B41FA5}">
                      <a16:colId xmlns:a16="http://schemas.microsoft.com/office/drawing/2014/main" val="4208611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11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7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88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9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0934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03767" y="6324458"/>
            <a:ext cx="10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63.63%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18802" y="6330781"/>
            <a:ext cx="108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0%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48932" y="4860892"/>
            <a:ext cx="1169870" cy="357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401015" y="4860891"/>
            <a:ext cx="1027196" cy="357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963570" y="5269774"/>
            <a:ext cx="278393" cy="316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66" y="2060991"/>
            <a:ext cx="1665459" cy="22639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24495" y="3514145"/>
            <a:ext cx="23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010319101010101</a:t>
            </a:r>
          </a:p>
          <a:p>
            <a:r>
              <a:rPr lang="en-US" altLang="ko-KR" sz="1400" dirty="0" smtClean="0"/>
              <a:t>G:N, P:M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982" y="2677967"/>
            <a:ext cx="1290386" cy="174495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5086" y="3402018"/>
            <a:ext cx="230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012951901010101</a:t>
            </a:r>
          </a:p>
          <a:p>
            <a:r>
              <a:rPr lang="en-US" altLang="ko-KR" sz="1400" dirty="0" smtClean="0"/>
              <a:t>G:D, P:N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103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추가 테스트 준비 사항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66254" y="1096899"/>
            <a:ext cx="4908550" cy="3974754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 rotWithShape="1">
          <a:blip r:embed="rId3"/>
          <a:srcRect t="9451"/>
          <a:stretch/>
        </p:blipFill>
        <p:spPr bwMode="auto">
          <a:xfrm>
            <a:off x="3682307" y="3084276"/>
            <a:ext cx="5237480" cy="1824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/>
          <p:cNvPicPr/>
          <p:nvPr/>
        </p:nvPicPr>
        <p:blipFill rotWithShape="1">
          <a:blip r:embed="rId4"/>
          <a:srcRect t="9844"/>
          <a:stretch/>
        </p:blipFill>
        <p:spPr bwMode="auto">
          <a:xfrm>
            <a:off x="3682307" y="4909266"/>
            <a:ext cx="5180965" cy="183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99705" y="1159082"/>
            <a:ext cx="3267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1536 </a:t>
            </a:r>
            <a:r>
              <a:rPr lang="ko-KR" altLang="en-US" b="1" dirty="0" smtClean="0"/>
              <a:t>슬라이드 변환 중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정답 확인 가능한 슬라이드에 </a:t>
            </a:r>
            <a:r>
              <a:rPr lang="ko-KR" altLang="en-US" b="1" dirty="0" smtClean="0"/>
              <a:t>대한 결과 </a:t>
            </a:r>
            <a:r>
              <a:rPr lang="ko-KR" altLang="en-US" b="1" dirty="0" err="1" smtClean="0"/>
              <a:t>리포팅</a:t>
            </a:r>
            <a:r>
              <a:rPr lang="ko-KR" altLang="en-US" b="1" dirty="0" smtClean="0"/>
              <a:t> 계획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</a:rPr>
              <a:t>Negative</a:t>
            </a:r>
            <a:r>
              <a:rPr lang="ko-KR" altLang="en-US" b="1" dirty="0" smtClean="0"/>
              <a:t>에 대한 효과 확인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3160857" y="1966116"/>
            <a:ext cx="430241" cy="336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87253" y="1140844"/>
            <a:ext cx="1903845" cy="405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81349" y="765469"/>
            <a:ext cx="1903845" cy="4053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09607" y="765469"/>
            <a:ext cx="27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Converted model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279590" y="676325"/>
            <a:ext cx="3583681" cy="224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818120" y="1011111"/>
            <a:ext cx="555654" cy="617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7498694" y="2705707"/>
            <a:ext cx="555654" cy="617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충돌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" y="5707968"/>
            <a:ext cx="9076479" cy="10161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5364" y="6441527"/>
            <a:ext cx="1353012" cy="152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7" y="3688846"/>
            <a:ext cx="4849091" cy="18892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55" y="3688846"/>
            <a:ext cx="3616245" cy="188925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48184" y="5338052"/>
            <a:ext cx="84706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4320" y="608073"/>
            <a:ext cx="7612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충돌 이슈 확인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개 이상의 모델을 </a:t>
            </a:r>
            <a:r>
              <a:rPr lang="ko-KR" altLang="en-US" sz="1400" dirty="0" smtClean="0">
                <a:latin typeface="+mj-ea"/>
              </a:rPr>
              <a:t>작동하는 경우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결과가 뒤섞이는 이슈가 발견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서로 다른 프로젝트 코드라도 충돌 확인</a:t>
            </a:r>
            <a:r>
              <a:rPr lang="en-US" altLang="ko-KR" sz="1400" dirty="0">
                <a:latin typeface="+mj-ea"/>
              </a:rPr>
              <a:t>.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개의 모델을 사용하는 것을 권장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5317" y="3139503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</a:rPr>
              <a:t>최신 모델과 동시에 돌렸을 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시스템에서 생성될 수 없는 결과값 생성</a:t>
            </a:r>
            <a:endParaRPr lang="en-US" altLang="ko-KR" sz="1400" dirty="0" smtClean="0">
              <a:latin typeface="+mj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" y="2022271"/>
            <a:ext cx="8723155" cy="6947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37634" y="2563146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모델 작동 중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동일 모델</a:t>
            </a:r>
            <a:r>
              <a:rPr lang="en-US" altLang="ko-KR" sz="1400" dirty="0" smtClean="0">
                <a:latin typeface="+mj-ea"/>
              </a:rPr>
              <a:t>-</a:t>
            </a:r>
            <a:r>
              <a:rPr lang="ko-KR" altLang="en-US" sz="1400" dirty="0" smtClean="0">
                <a:latin typeface="+mj-ea"/>
              </a:rPr>
              <a:t>동일 슬라이드에 대한 결과 값이 변함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604" y="4633474"/>
            <a:ext cx="457200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seedp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74604" y="3679311"/>
            <a:ext cx="457200" cy="89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컨버트</a:t>
            </a:r>
            <a:r>
              <a:rPr lang="en-US" altLang="ko-KR" sz="1400" dirty="0" smtClean="0">
                <a:solidFill>
                  <a:schemeClr val="tx1"/>
                </a:solidFill>
              </a:rPr>
              <a:t>AI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-123881" y="4610337"/>
            <a:ext cx="93102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2" idx="2"/>
          </p:cNvCxnSpPr>
          <p:nvPr/>
        </p:nvCxnSpPr>
        <p:spPr>
          <a:xfrm>
            <a:off x="5181747" y="3447280"/>
            <a:ext cx="499427" cy="1890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42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피드백 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참고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66254" y="656413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2020,6/15 </a:t>
            </a:r>
            <a:r>
              <a:rPr lang="en-US" altLang="ko-KR" sz="1400" dirty="0" err="1">
                <a:latin typeface="+mj-ea"/>
              </a:rPr>
              <a:t>stomach_all_balanced_DAC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모델의 </a:t>
            </a:r>
            <a:r>
              <a:rPr lang="ko-KR" altLang="en-US" sz="1400" dirty="0" err="1">
                <a:latin typeface="+mj-ea"/>
              </a:rPr>
              <a:t>히트맵</a:t>
            </a:r>
            <a:r>
              <a:rPr lang="ko-KR" altLang="en-US" sz="1400" dirty="0">
                <a:latin typeface="+mj-ea"/>
              </a:rPr>
              <a:t> 확인 </a:t>
            </a:r>
            <a:r>
              <a:rPr lang="ko-KR" altLang="en-US" sz="1400" dirty="0" smtClean="0">
                <a:latin typeface="+mj-ea"/>
              </a:rPr>
              <a:t>필요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61531"/>
              </p:ext>
            </p:extLst>
          </p:nvPr>
        </p:nvGraphicFramePr>
        <p:xfrm>
          <a:off x="5346720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084761"/>
              </p:ext>
            </p:extLst>
          </p:nvPr>
        </p:nvGraphicFramePr>
        <p:xfrm>
          <a:off x="592975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5367" y="1367867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Feature-cube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88248" y="1235158"/>
            <a:ext cx="44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CNN : </a:t>
            </a:r>
            <a:r>
              <a:rPr lang="en-US" altLang="ko-K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stomach_new_tiles_lossdiff_balanced_lab_test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8248" y="3931921"/>
            <a:ext cx="8221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오른쪽 화살표 92"/>
          <p:cNvSpPr/>
          <p:nvPr/>
        </p:nvSpPr>
        <p:spPr>
          <a:xfrm rot="5400000">
            <a:off x="4103181" y="3711084"/>
            <a:ext cx="565266" cy="382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95" y="4184910"/>
            <a:ext cx="2159894" cy="2758418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2" y="4242278"/>
            <a:ext cx="2016768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54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피드백 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참고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83328"/>
              </p:ext>
            </p:extLst>
          </p:nvPr>
        </p:nvGraphicFramePr>
        <p:xfrm>
          <a:off x="5163273" y="4386288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289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82298"/>
              </p:ext>
            </p:extLst>
          </p:nvPr>
        </p:nvGraphicFramePr>
        <p:xfrm>
          <a:off x="697702" y="4377973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182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105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0.008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224800" y="3937487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Feature-cube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975" y="3937487"/>
            <a:ext cx="44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CNN : </a:t>
            </a:r>
            <a:r>
              <a:rPr lang="en-US" altLang="ko-K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stomach_new_tiles_lossdiff_balanced_lab_test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011" y="4322068"/>
            <a:ext cx="1622760" cy="20724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365" y="4386288"/>
            <a:ext cx="1515227" cy="19862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15564" y="6330288"/>
            <a:ext cx="19944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rgbClr val="000000"/>
                </a:solidFill>
                <a:latin typeface="맑은 고딕" panose="020B0503020000020004" pitchFamily="50" charset="-127"/>
              </a:rPr>
              <a:t>*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2021S 0080302010102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결과 누락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79729"/>
              </p:ext>
            </p:extLst>
          </p:nvPr>
        </p:nvGraphicFramePr>
        <p:xfrm>
          <a:off x="5346720" y="1229992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14701"/>
              </p:ext>
            </p:extLst>
          </p:nvPr>
        </p:nvGraphicFramePr>
        <p:xfrm>
          <a:off x="592975" y="1229992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225367" y="922215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Feature-cube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248" y="789506"/>
            <a:ext cx="44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CNN : </a:t>
            </a:r>
            <a:r>
              <a:rPr lang="en-US" altLang="ko-K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stomach_new_tiles_lossdiff_balanced_lab_test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21181" y="3566161"/>
            <a:ext cx="8221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화살표 20"/>
          <p:cNvSpPr/>
          <p:nvPr/>
        </p:nvSpPr>
        <p:spPr>
          <a:xfrm rot="5400000">
            <a:off x="4157999" y="3286276"/>
            <a:ext cx="565266" cy="382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6254" y="714935"/>
            <a:ext cx="321994" cy="2718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실험실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82650" y="3842603"/>
            <a:ext cx="321994" cy="27185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 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82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305098" y="29676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9173" y="22943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2377" y="3341717"/>
            <a:ext cx="3416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정리</a:t>
            </a:r>
            <a:r>
              <a:rPr lang="en-US" altLang="ko-KR" sz="2000" dirty="0"/>
              <a:t>/</a:t>
            </a:r>
            <a:r>
              <a:rPr lang="ko-KR" altLang="en-US" sz="2000" dirty="0" smtClean="0"/>
              <a:t>문서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슬라이드 </a:t>
            </a:r>
            <a:r>
              <a:rPr lang="ko-KR" altLang="en-US" sz="2000" dirty="0" smtClean="0"/>
              <a:t>변환 이슈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모델 충돌 </a:t>
            </a:r>
            <a:r>
              <a:rPr lang="ko-KR" altLang="en-US" sz="2000" dirty="0" smtClean="0"/>
              <a:t>이슈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To Do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4929" y="1090908"/>
            <a:ext cx="61094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</a:rPr>
              <a:t>슬라이드 테스트 조건</a:t>
            </a:r>
            <a:endParaRPr lang="en-US" altLang="ko-KR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</a:rPr>
              <a:t>슬라이드 </a:t>
            </a:r>
            <a:r>
              <a:rPr lang="ko-KR" altLang="en-US" dirty="0" err="1" smtClean="0">
                <a:latin typeface="+mj-ea"/>
              </a:rPr>
              <a:t>컨버팅</a:t>
            </a:r>
            <a:r>
              <a:rPr lang="ko-KR" altLang="en-US" dirty="0" smtClean="0">
                <a:latin typeface="+mj-ea"/>
              </a:rPr>
              <a:t> 후 투입</a:t>
            </a:r>
            <a:endParaRPr lang="en-US" altLang="ko-KR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 smtClean="0">
                <a:latin typeface="+mj-ea"/>
              </a:rPr>
              <a:t>3D </a:t>
            </a:r>
            <a:r>
              <a:rPr lang="en-US" altLang="ko-KR" u="sng" dirty="0" err="1" smtClean="0">
                <a:latin typeface="+mj-ea"/>
              </a:rPr>
              <a:t>histech</a:t>
            </a:r>
            <a:r>
              <a:rPr lang="ko-KR" altLang="en-US" u="sng" dirty="0" smtClean="0">
                <a:latin typeface="+mj-ea"/>
              </a:rPr>
              <a:t>에 코드 요청 필요 </a:t>
            </a:r>
            <a:r>
              <a:rPr lang="en-US" altLang="ko-KR" dirty="0" smtClean="0">
                <a:latin typeface="+mj-ea"/>
              </a:rPr>
              <a:t>(2.3 </a:t>
            </a:r>
            <a:r>
              <a:rPr lang="ko-KR" altLang="en-US" dirty="0" smtClean="0">
                <a:latin typeface="+mj-ea"/>
              </a:rPr>
              <a:t>버전</a:t>
            </a:r>
            <a:r>
              <a:rPr lang="en-US" altLang="ko-KR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개의 모델만 실행</a:t>
            </a:r>
            <a:endParaRPr lang="en-US" altLang="ko-KR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</a:rPr>
              <a:t>결과 섞임 방지</a:t>
            </a:r>
            <a:endParaRPr lang="en-US" altLang="ko-KR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Balance test data </a:t>
            </a:r>
            <a:r>
              <a:rPr lang="ko-KR" altLang="en-US" dirty="0" smtClean="0">
                <a:latin typeface="+mj-ea"/>
              </a:rPr>
              <a:t>생성 및 테스트</a:t>
            </a:r>
            <a:endParaRPr lang="en-US" altLang="ko-KR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470" y="1353303"/>
            <a:ext cx="2190561" cy="23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3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/>
          <p:cNvSpPr/>
          <p:nvPr/>
        </p:nvSpPr>
        <p:spPr>
          <a:xfrm>
            <a:off x="5908534" y="1002949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76005" y="5361835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26764" y="3337559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575193" y="1495972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51500" y="882966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51500" y="2774281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51499" y="4675053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87231" y="55662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3142" y="2467372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680" y="4389178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97970" y="3109538"/>
            <a:ext cx="404747" cy="573934"/>
            <a:chOff x="5450408" y="3255368"/>
            <a:chExt cx="489744" cy="694460"/>
          </a:xfrm>
        </p:grpSpPr>
        <p:sp>
          <p:nvSpPr>
            <p:cNvPr id="21" name="원통 2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4" y="957558"/>
            <a:ext cx="458233" cy="11303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19135" y="2097706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22" y="1015012"/>
            <a:ext cx="458233" cy="11303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43" y="1055686"/>
            <a:ext cx="458233" cy="113030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417842" y="3075759"/>
            <a:ext cx="655209" cy="641250"/>
            <a:chOff x="5813733" y="2418100"/>
            <a:chExt cx="1028944" cy="998571"/>
          </a:xfrm>
        </p:grpSpPr>
        <p:sp>
          <p:nvSpPr>
            <p:cNvPr id="29" name="타원 28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094782" y="369584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47945" y="280188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46716" y="2997667"/>
            <a:ext cx="1059277" cy="1091666"/>
            <a:chOff x="7329147" y="1556828"/>
            <a:chExt cx="1572501" cy="171561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1777403" y="1951643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899562" y="1321133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607" y="1022998"/>
            <a:ext cx="1056632" cy="233845"/>
          </a:xfrm>
          <a:prstGeom prst="rect">
            <a:avLst/>
          </a:prstGeom>
        </p:spPr>
      </p:pic>
      <p:cxnSp>
        <p:nvCxnSpPr>
          <p:cNvPr id="45" name="꺾인 연결선 44"/>
          <p:cNvCxnSpPr>
            <a:stCxn id="92" idx="2"/>
            <a:endCxn id="29" idx="0"/>
          </p:cNvCxnSpPr>
          <p:nvPr/>
        </p:nvCxnSpPr>
        <p:spPr>
          <a:xfrm rot="5400000">
            <a:off x="2739424" y="1171254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94912" y="370028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꺾인 연결선 46"/>
          <p:cNvCxnSpPr>
            <a:stCxn id="46" idx="2"/>
            <a:endCxn id="61" idx="0"/>
          </p:cNvCxnSpPr>
          <p:nvPr/>
        </p:nvCxnSpPr>
        <p:spPr>
          <a:xfrm rot="5400000">
            <a:off x="3347833" y="2761588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302702" y="5084302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83909" y="5572332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92291" y="5008338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49866" y="5108639"/>
            <a:ext cx="284526" cy="7018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34092" y="5108639"/>
            <a:ext cx="284526" cy="7018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0679" y="5108639"/>
            <a:ext cx="284526" cy="701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46" y="5108507"/>
            <a:ext cx="284526" cy="701832"/>
          </a:xfrm>
          <a:prstGeom prst="rect">
            <a:avLst/>
          </a:prstGeom>
        </p:spPr>
      </p:pic>
      <p:cxnSp>
        <p:nvCxnSpPr>
          <p:cNvPr id="55" name="꺾인 연결선 54"/>
          <p:cNvCxnSpPr>
            <a:stCxn id="50" idx="0"/>
            <a:endCxn id="46" idx="2"/>
          </p:cNvCxnSpPr>
          <p:nvPr/>
        </p:nvCxnSpPr>
        <p:spPr>
          <a:xfrm rot="16200000" flipV="1">
            <a:off x="5531954" y="3953596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35953" y="573573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17121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93668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39258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819916" y="4937405"/>
            <a:ext cx="655209" cy="641250"/>
            <a:chOff x="1066780" y="5164014"/>
            <a:chExt cx="655209" cy="641250"/>
          </a:xfrm>
        </p:grpSpPr>
        <p:sp>
          <p:nvSpPr>
            <p:cNvPr id="61" name="타원 60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6125344" y="5927343"/>
            <a:ext cx="2020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 result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07840" y="3054023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27" y="380318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35" y="329814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27" y="355257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3298306" y="3373118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294650" y="3611563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85380" y="387769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964" y="30355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꺾인 연결선 77"/>
          <p:cNvCxnSpPr>
            <a:stCxn id="83" idx="6"/>
            <a:endCxn id="77" idx="1"/>
          </p:cNvCxnSpPr>
          <p:nvPr/>
        </p:nvCxnSpPr>
        <p:spPr>
          <a:xfrm flipV="1">
            <a:off x="2988140" y="3201738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2989119" y="3226657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6"/>
            <a:endCxn id="73" idx="1"/>
          </p:cNvCxnSpPr>
          <p:nvPr/>
        </p:nvCxnSpPr>
        <p:spPr>
          <a:xfrm>
            <a:off x="2988140" y="3390937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83" idx="6"/>
            <a:endCxn id="71" idx="1"/>
          </p:cNvCxnSpPr>
          <p:nvPr/>
        </p:nvCxnSpPr>
        <p:spPr>
          <a:xfrm>
            <a:off x="2988140" y="3390937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3307247" y="3120652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332931" y="307031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2552903" y="3238033"/>
            <a:ext cx="344764" cy="347681"/>
            <a:chOff x="572642" y="3447654"/>
            <a:chExt cx="1905000" cy="1904997"/>
          </a:xfrm>
          <a:effectLst/>
        </p:grpSpPr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299" y="315653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90" name="타원 89"/>
          <p:cNvSpPr/>
          <p:nvPr/>
        </p:nvSpPr>
        <p:spPr>
          <a:xfrm>
            <a:off x="4316324" y="128360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7146" y="1370164"/>
            <a:ext cx="436355" cy="46724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950337" y="190362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2389583" y="5102759"/>
            <a:ext cx="1070791" cy="878559"/>
            <a:chOff x="5943796" y="2779089"/>
            <a:chExt cx="2735123" cy="235960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85273" y="5215573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287582" y="1201172"/>
            <a:ext cx="837762" cy="805232"/>
            <a:chOff x="5813733" y="2418100"/>
            <a:chExt cx="1028944" cy="998571"/>
          </a:xfrm>
        </p:grpSpPr>
        <p:sp>
          <p:nvSpPr>
            <p:cNvPr id="111" name="타원 11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1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17" name="꺾인 연결선 116"/>
          <p:cNvCxnSpPr>
            <a:stCxn id="90" idx="6"/>
            <a:endCxn id="111" idx="2"/>
          </p:cNvCxnSpPr>
          <p:nvPr/>
        </p:nvCxnSpPr>
        <p:spPr>
          <a:xfrm flipV="1">
            <a:off x="4971533" y="1603788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77800" y="198635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38" y="175237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13" y="11173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직사각형 122"/>
          <p:cNvSpPr/>
          <p:nvPr/>
        </p:nvSpPr>
        <p:spPr>
          <a:xfrm>
            <a:off x="6412973" y="1824628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435126" y="1214707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꺾인 연결선 124"/>
          <p:cNvCxnSpPr>
            <a:stCxn id="111" idx="6"/>
            <a:endCxn id="122" idx="1"/>
          </p:cNvCxnSpPr>
          <p:nvPr/>
        </p:nvCxnSpPr>
        <p:spPr>
          <a:xfrm flipV="1">
            <a:off x="6125344" y="1283600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1" idx="6"/>
            <a:endCxn id="121" idx="1"/>
          </p:cNvCxnSpPr>
          <p:nvPr/>
        </p:nvCxnSpPr>
        <p:spPr>
          <a:xfrm>
            <a:off x="6125344" y="1603788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3"/>
            <a:endCxn id="38" idx="0"/>
          </p:cNvCxnSpPr>
          <p:nvPr/>
        </p:nvCxnSpPr>
        <p:spPr>
          <a:xfrm flipH="1">
            <a:off x="6776355" y="1337818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1" idx="2"/>
          </p:cNvCxnSpPr>
          <p:nvPr/>
        </p:nvCxnSpPr>
        <p:spPr>
          <a:xfrm rot="5400000">
            <a:off x="5233224" y="1458780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89274" y="3083160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4369614" y="3430522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41" name="원통 14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원통 14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원통 14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727511" y="383062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오른쪽으로 구부러진 화살표 156"/>
          <p:cNvSpPr/>
          <p:nvPr/>
        </p:nvSpPr>
        <p:spPr>
          <a:xfrm rot="19063509">
            <a:off x="4353231" y="373425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215292" y="3842550"/>
            <a:ext cx="259026" cy="237471"/>
            <a:chOff x="572642" y="3447654"/>
            <a:chExt cx="1905000" cy="1904997"/>
          </a:xfrm>
          <a:effectLst/>
        </p:grpSpPr>
        <p:pic>
          <p:nvPicPr>
            <p:cNvPr id="145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6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8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8" name="오른쪽으로 구부러진 화살표 157"/>
          <p:cNvSpPr/>
          <p:nvPr/>
        </p:nvSpPr>
        <p:spPr>
          <a:xfrm rot="7865545">
            <a:off x="4643224" y="3417365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795637" y="3417479"/>
            <a:ext cx="214478" cy="220902"/>
            <a:chOff x="4475812" y="3935257"/>
            <a:chExt cx="259519" cy="267291"/>
          </a:xfrm>
        </p:grpSpPr>
        <p:pic>
          <p:nvPicPr>
            <p:cNvPr id="14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1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0" name="TextBox 159"/>
          <p:cNvSpPr txBox="1"/>
          <p:nvPr/>
        </p:nvSpPr>
        <p:spPr>
          <a:xfrm>
            <a:off x="6624552" y="947935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23999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최종 솔루션 </a:t>
            </a:r>
            <a:r>
              <a:rPr lang="ko-KR" altLang="en-US" b="1" dirty="0" err="1"/>
              <a:t>아키텍쳐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99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요약 정리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503306"/>
              </p:ext>
            </p:extLst>
          </p:nvPr>
        </p:nvGraphicFramePr>
        <p:xfrm>
          <a:off x="166254" y="623457"/>
          <a:ext cx="8587048" cy="6071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2">
                  <a:extLst>
                    <a:ext uri="{9D8B030D-6E8A-4147-A177-3AD203B41FA5}">
                      <a16:colId xmlns:a16="http://schemas.microsoft.com/office/drawing/2014/main" val="207255726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30990240"/>
                    </a:ext>
                  </a:extLst>
                </a:gridCol>
                <a:gridCol w="1255219">
                  <a:extLst>
                    <a:ext uri="{9D8B030D-6E8A-4147-A177-3AD203B41FA5}">
                      <a16:colId xmlns:a16="http://schemas.microsoft.com/office/drawing/2014/main" val="4188315944"/>
                    </a:ext>
                  </a:extLst>
                </a:gridCol>
                <a:gridCol w="1820490">
                  <a:extLst>
                    <a:ext uri="{9D8B030D-6E8A-4147-A177-3AD203B41FA5}">
                      <a16:colId xmlns:a16="http://schemas.microsoft.com/office/drawing/2014/main" val="3779823329"/>
                    </a:ext>
                  </a:extLst>
                </a:gridCol>
                <a:gridCol w="1762298">
                  <a:extLst>
                    <a:ext uri="{9D8B030D-6E8A-4147-A177-3AD203B41FA5}">
                      <a16:colId xmlns:a16="http://schemas.microsoft.com/office/drawing/2014/main" val="1559952325"/>
                    </a:ext>
                  </a:extLst>
                </a:gridCol>
                <a:gridCol w="864524">
                  <a:extLst>
                    <a:ext uri="{9D8B030D-6E8A-4147-A177-3AD203B41FA5}">
                      <a16:colId xmlns:a16="http://schemas.microsoft.com/office/drawing/2014/main" val="3291672214"/>
                    </a:ext>
                  </a:extLst>
                </a:gridCol>
                <a:gridCol w="781394">
                  <a:extLst>
                    <a:ext uri="{9D8B030D-6E8A-4147-A177-3AD203B41FA5}">
                      <a16:colId xmlns:a16="http://schemas.microsoft.com/office/drawing/2014/main" val="1318235693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2506569034"/>
                    </a:ext>
                  </a:extLst>
                </a:gridCol>
              </a:tblGrid>
              <a:tr h="457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확인일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완료일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08984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OS issue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Linux/window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성능 차이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Linux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로 학습 및 분류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733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 slide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2020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슬라이드에서 지속적인 성능 저하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제외한 데이터 셋 구축 및 학습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4371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Configuration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Zoom lv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특정 슬라이드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N-&gt;M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경향성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줌에 의해 핵이 커 보이는 경우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으로 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Zoom lv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유연하게 대응 가능한 코드 수정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+ 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Limit boundary=false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5025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 일정하지 않은 슬라이드 확인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=&gt;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이미지 크기 차이 및 줌 레벨에 영향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Limit boundary=false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일정한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027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촬영된 이미지의 품질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설정 등이 서로 상이함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일정한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1661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Bias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All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dac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balanced (DM bias)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Featurecube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 graph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biase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통합 모델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Mixpatch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검토 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7614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품질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검토중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8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33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r>
              <a:rPr lang="en-US" altLang="ko-KR" b="1" dirty="0" smtClean="0"/>
              <a:t>(5/6)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984318"/>
              </p:ext>
            </p:extLst>
          </p:nvPr>
        </p:nvGraphicFramePr>
        <p:xfrm>
          <a:off x="108064" y="1212523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95204" y="1212523"/>
            <a:ext cx="41729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주요 일정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Colon model (</a:t>
            </a:r>
            <a:r>
              <a:rPr lang="ko-KR" altLang="en-US" sz="1600" dirty="0" smtClean="0"/>
              <a:t>동일 </a:t>
            </a:r>
            <a:r>
              <a:rPr lang="en-US" altLang="ko-KR" sz="1600" dirty="0" err="1" smtClean="0"/>
              <a:t>config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Graph </a:t>
            </a:r>
            <a:r>
              <a:rPr lang="en-US" altLang="ko-KR" sz="1600" dirty="0" err="1" smtClean="0"/>
              <a:t>cnn</a:t>
            </a:r>
            <a:r>
              <a:rPr lang="en-US" altLang="ko-KR" sz="1600" dirty="0" smtClean="0"/>
              <a:t> : ~14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Feature cube : ~12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Colon </a:t>
            </a:r>
            <a:r>
              <a:rPr lang="ko-KR" altLang="en-US" sz="1600" dirty="0" smtClean="0"/>
              <a:t>피드백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 통합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위장</a:t>
            </a:r>
            <a:r>
              <a:rPr lang="en-US" altLang="ko-KR" sz="1600" dirty="0" smtClean="0"/>
              <a:t>): ~21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Mixpatch</a:t>
            </a:r>
            <a:r>
              <a:rPr lang="en-US" altLang="ko-KR" sz="1600" dirty="0" smtClean="0"/>
              <a:t> + </a:t>
            </a: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+ feature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통합 모델 설치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서버 설치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~26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New Annotation (</a:t>
            </a:r>
            <a:r>
              <a:rPr lang="ko-KR" altLang="en-US" sz="1600" dirty="0" smtClean="0"/>
              <a:t>위장</a:t>
            </a:r>
            <a:r>
              <a:rPr lang="en-US" altLang="ko-KR" sz="1600" dirty="0" smtClean="0"/>
              <a:t>) 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(</a:t>
            </a:r>
            <a:r>
              <a:rPr lang="ko-KR" altLang="en-US" sz="1600" dirty="0" smtClean="0">
                <a:solidFill>
                  <a:srgbClr val="FF0000"/>
                </a:solidFill>
              </a:rPr>
              <a:t>빠르면 </a:t>
            </a:r>
            <a:r>
              <a:rPr lang="en-US" altLang="ko-KR" sz="1600" dirty="0" smtClean="0">
                <a:solidFill>
                  <a:srgbClr val="FF0000"/>
                </a:solidFill>
              </a:rPr>
              <a:t>21</a:t>
            </a:r>
            <a:r>
              <a:rPr lang="ko-KR" altLang="en-US" sz="1600" dirty="0" smtClean="0">
                <a:solidFill>
                  <a:srgbClr val="FF0000"/>
                </a:solidFill>
              </a:rPr>
              <a:t>일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통합 모델 업데이트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+ 20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Mixpatch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 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Feature cube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870" y="6067797"/>
            <a:ext cx="4991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슬라이스 문서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(~5/11</a:t>
            </a:r>
            <a:r>
              <a:rPr lang="ko-KR" altLang="en-US" sz="1200" dirty="0" smtClean="0"/>
              <a:t>까지 업로드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*현미경 </a:t>
            </a:r>
            <a:r>
              <a:rPr lang="en-US" altLang="ko-KR" sz="1200" dirty="0" smtClean="0"/>
              <a:t>annotation : Pilot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871" y="5644506"/>
            <a:ext cx="499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확인 요청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Graph core: </a:t>
            </a:r>
            <a:r>
              <a:rPr lang="ko-KR" altLang="en-US" sz="1200" dirty="0" err="1" smtClean="0"/>
              <a:t>성능비교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한게</a:t>
            </a:r>
            <a:r>
              <a:rPr lang="ko-KR" altLang="en-US" sz="1200" dirty="0" smtClean="0"/>
              <a:t> 있는지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cpu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3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4" y="1063170"/>
            <a:ext cx="6996073" cy="52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4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02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4443" y="523703"/>
            <a:ext cx="741495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모델 업데이트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업데이트 계획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</a:rPr>
              <a:t>현재 </a:t>
            </a:r>
            <a:r>
              <a:rPr lang="ko-KR" altLang="en-US" sz="1400" dirty="0" smtClean="0">
                <a:latin typeface="+mj-ea"/>
              </a:rPr>
              <a:t>설치된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</a:rPr>
              <a:t>카메라 데이터 기반 </a:t>
            </a: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인원 보강 후 </a:t>
            </a:r>
            <a:r>
              <a:rPr lang="ko-KR" altLang="en-US" sz="1400" dirty="0" err="1" smtClean="0">
                <a:latin typeface="+mj-ea"/>
              </a:rPr>
              <a:t>데이터셋</a:t>
            </a:r>
            <a:r>
              <a:rPr lang="ko-KR" altLang="en-US" sz="1400" dirty="0" smtClean="0">
                <a:latin typeface="+mj-ea"/>
              </a:rPr>
              <a:t> 업데이트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(5/10~5/14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빛</a:t>
            </a:r>
            <a:r>
              <a:rPr lang="en-US" altLang="ko-KR" sz="1400" b="1" dirty="0" smtClean="0">
                <a:latin typeface="+mj-ea"/>
              </a:rPr>
              <a:t>-</a:t>
            </a:r>
            <a:r>
              <a:rPr lang="ko-KR" altLang="en-US" sz="1400" b="1" dirty="0" smtClean="0">
                <a:latin typeface="+mj-ea"/>
              </a:rPr>
              <a:t>색상 차이에 </a:t>
            </a:r>
            <a:r>
              <a:rPr lang="ko-KR" altLang="en-US" sz="1400" dirty="0" smtClean="0">
                <a:latin typeface="+mj-ea"/>
              </a:rPr>
              <a:t>강건한 모델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지난 요청사항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병변</a:t>
            </a:r>
            <a:r>
              <a:rPr lang="ko-KR" altLang="en-US" sz="1400" dirty="0" smtClean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(100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 smtClean="0">
                <a:latin typeface="+mj-ea"/>
              </a:rPr>
              <a:t>) (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완료</a:t>
            </a:r>
            <a:r>
              <a:rPr lang="en-US" altLang="ko-KR" sz="1400" dirty="0" smtClean="0">
                <a:latin typeface="+mj-ea"/>
              </a:rPr>
              <a:t>)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가이드로 사용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추가 요청사항</a:t>
            </a:r>
            <a:endParaRPr lang="en-US" altLang="ko-KR" sz="1400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작업자가 구분이 어려운 데이터 이미지 분류 요청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 err="1">
                <a:latin typeface="+mj-ea"/>
              </a:rPr>
              <a:t>병변</a:t>
            </a:r>
            <a:r>
              <a:rPr lang="ko-KR" altLang="en-US" sz="1400" dirty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(275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22" y="4430684"/>
            <a:ext cx="3386210" cy="24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3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Detection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8443" y="648394"/>
            <a:ext cx="741495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latin typeface="+mj-ea"/>
              </a:rPr>
              <a:t>세그멘테이션</a:t>
            </a:r>
            <a:r>
              <a:rPr lang="ko-KR" altLang="en-US" sz="1600" b="1" dirty="0" smtClean="0">
                <a:latin typeface="+mj-ea"/>
              </a:rPr>
              <a:t> 실험 준비</a:t>
            </a:r>
            <a:endParaRPr lang="en-US" altLang="ko-KR" sz="16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+mj-ea"/>
              </a:rPr>
              <a:t>수정 및 개발 모델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Mask R-</a:t>
            </a:r>
            <a:r>
              <a:rPr lang="en-US" altLang="ko-KR" sz="1400" dirty="0" err="1" smtClean="0">
                <a:latin typeface="+mj-ea"/>
              </a:rPr>
              <a:t>cnn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deeplab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세그멘테이션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대기 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12290" name="Picture 2" descr="Encoder-Decoder architecture of DeepLab v3+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3" y="2970964"/>
            <a:ext cx="6691115" cy="36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07383" y="2970964"/>
            <a:ext cx="25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deeplab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9094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12" y="1330012"/>
            <a:ext cx="6714676" cy="48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참고 슬라이드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04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데이터 문서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805909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문서 생성 및 업데이트 중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정리 중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2" y="1956353"/>
            <a:ext cx="5705475" cy="224790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21" y="4489590"/>
            <a:ext cx="6353175" cy="130492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꺾인 연결선 6"/>
          <p:cNvCxnSpPr>
            <a:endCxn id="3" idx="1"/>
          </p:cNvCxnSpPr>
          <p:nvPr/>
        </p:nvCxnSpPr>
        <p:spPr>
          <a:xfrm>
            <a:off x="806335" y="4204253"/>
            <a:ext cx="1179386" cy="9378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695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1648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1319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279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학습 자료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0597864">
            <a:off x="8598476" y="3150524"/>
            <a:ext cx="290945" cy="141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0597864">
            <a:off x="8673162" y="6247439"/>
            <a:ext cx="290945" cy="141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4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테스트 자료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173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1848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1788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668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자료 전체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6595108" y="3078691"/>
            <a:ext cx="2148839" cy="30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1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65265" y="370898"/>
          <a:ext cx="5529155" cy="2392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28659717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50857657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54530094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8772404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275990047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dimenstion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29993"/>
                  </a:ext>
                </a:extLst>
              </a:tr>
              <a:tr h="14664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668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0382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1165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8927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028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65265" y="3192550"/>
          <a:ext cx="55291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54967227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397594038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611114640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946043484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60952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202456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14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8623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4420" y="3192550"/>
            <a:ext cx="1711231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기존 </a:t>
            </a:r>
            <a:r>
              <a:rPr lang="en-US" altLang="ko-KR" sz="1400" dirty="0" smtClean="0"/>
              <a:t>training</a:t>
            </a:r>
            <a:br>
              <a:rPr lang="en-US" altLang="ko-KR" sz="1400" dirty="0" smtClean="0"/>
            </a:br>
            <a:r>
              <a:rPr lang="en-US" altLang="ko-KR" sz="1400" dirty="0" smtClean="0"/>
              <a:t> -&gt; test</a:t>
            </a:r>
            <a:r>
              <a:rPr lang="ko-KR" altLang="en-US" sz="1400" dirty="0" smtClean="0"/>
              <a:t>로 이동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00401" y="2763270"/>
            <a:ext cx="997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+</a:t>
            </a:r>
            <a:endParaRPr lang="ko-KR" altLang="en-US" sz="20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5265" y="4605712"/>
          <a:ext cx="55291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89">
                  <a:extLst>
                    <a:ext uri="{9D8B030D-6E8A-4147-A177-3AD203B41FA5}">
                      <a16:colId xmlns:a16="http://schemas.microsoft.com/office/drawing/2014/main" val="1987831579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1724252364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3023346863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124583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9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2+48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96983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6" idx="2"/>
          </p:cNvCxnSpPr>
          <p:nvPr/>
        </p:nvCxnSpPr>
        <p:spPr>
          <a:xfrm flipH="1">
            <a:off x="5602778" y="3715770"/>
            <a:ext cx="1347258" cy="21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52978" y="6089072"/>
            <a:ext cx="275448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Random sampling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087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오른쪽 화살표 21"/>
          <p:cNvSpPr/>
          <p:nvPr/>
        </p:nvSpPr>
        <p:spPr>
          <a:xfrm>
            <a:off x="3892145" y="4460806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3053464">
            <a:off x="7493290" y="4698070"/>
            <a:ext cx="1083956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66254" y="146057"/>
            <a:ext cx="685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 </a:t>
            </a:r>
            <a:r>
              <a:rPr lang="en-US" altLang="ko-KR" b="1" dirty="0" smtClean="0"/>
              <a:t>[5/10 </a:t>
            </a:r>
            <a:r>
              <a:rPr lang="ko-KR" altLang="en-US" b="1" dirty="0" smtClean="0"/>
              <a:t>실무자 회의에서 일부 공유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481" y="598958"/>
            <a:ext cx="7612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</a:t>
            </a:r>
            <a:r>
              <a:rPr lang="ko-KR" altLang="en-US" sz="1400" dirty="0" smtClean="0">
                <a:latin typeface="+mj-ea"/>
              </a:rPr>
              <a:t>의 변화 확인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동일 </a:t>
            </a:r>
            <a:r>
              <a:rPr lang="ko-KR" altLang="en-US" sz="1400" dirty="0" err="1" smtClean="0">
                <a:latin typeface="+mj-ea"/>
              </a:rPr>
              <a:t>확장자로</a:t>
            </a:r>
            <a:r>
              <a:rPr lang="ko-KR" altLang="en-US" sz="1400" dirty="0" smtClean="0">
                <a:latin typeface="+mj-ea"/>
              </a:rPr>
              <a:t> 변경하는 경우에도 변화 확인 </a:t>
            </a:r>
            <a:r>
              <a:rPr lang="en-US" altLang="ko-KR" sz="1400" dirty="0" smtClean="0">
                <a:latin typeface="+mj-ea"/>
              </a:rPr>
              <a:t>[MRSX -&gt; MRSX]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회 이상의 </a:t>
            </a:r>
            <a:r>
              <a:rPr lang="ko-KR" altLang="en-US" sz="1400" dirty="0" err="1" smtClean="0">
                <a:latin typeface="+mj-ea"/>
              </a:rPr>
              <a:t>컨버팅에서는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 </a:t>
            </a:r>
            <a:r>
              <a:rPr lang="ko-KR" altLang="en-US" sz="1400" dirty="0" smtClean="0">
                <a:latin typeface="+mj-ea"/>
              </a:rPr>
              <a:t>변화 없음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MRSX </a:t>
            </a:r>
            <a:r>
              <a:rPr lang="ko-KR" altLang="en-US" sz="1400" dirty="0" smtClean="0">
                <a:latin typeface="+mj-ea"/>
              </a:rPr>
              <a:t>폴더 내부의 </a:t>
            </a:r>
            <a:r>
              <a:rPr lang="en-US" altLang="ko-KR" sz="1400" dirty="0" err="1" smtClean="0">
                <a:latin typeface="+mj-ea"/>
              </a:rPr>
              <a:t>dat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파일의 숫자 변화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비정상 슬라이드를 학습용으로 변환 하기 위해서는 </a:t>
            </a:r>
            <a:r>
              <a:rPr lang="ko-KR" altLang="en-US" sz="1400" dirty="0" err="1" smtClean="0">
                <a:latin typeface="+mj-ea"/>
              </a:rPr>
              <a:t>컨버팅이</a:t>
            </a:r>
            <a:r>
              <a:rPr lang="ko-KR" altLang="en-US" sz="1400" dirty="0" smtClean="0">
                <a:latin typeface="+mj-ea"/>
              </a:rPr>
              <a:t> 필요함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5074" y="3416835"/>
            <a:ext cx="461705" cy="11388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74" y="4897114"/>
            <a:ext cx="458233" cy="11303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9261" y="3308799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0374" y="4816173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475254" y="427224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76" y="4358809"/>
            <a:ext cx="436355" cy="4672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20662" y="490911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1681388" y="4934721"/>
            <a:ext cx="163613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627252" y="4248915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1979" y="3453559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13" y="3837779"/>
            <a:ext cx="491679" cy="368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195" y="2968663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3" name="오른쪽 화살표 22"/>
          <p:cNvSpPr/>
          <p:nvPr/>
        </p:nvSpPr>
        <p:spPr>
          <a:xfrm>
            <a:off x="2831317" y="4272245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22874" y="3779761"/>
            <a:ext cx="2111433" cy="2111433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7376977" y="3876958"/>
            <a:ext cx="404747" cy="573934"/>
            <a:chOff x="5450408" y="3255368"/>
            <a:chExt cx="489744" cy="694460"/>
          </a:xfrm>
        </p:grpSpPr>
        <p:sp>
          <p:nvSpPr>
            <p:cNvPr id="26" name="원통 25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통 26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통 27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142" y="4710811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921" y="4570000"/>
            <a:ext cx="491679" cy="3681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441002" y="407334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66255" y="2922943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485" y="1295114"/>
            <a:ext cx="2190561" cy="23351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86474" y="3351214"/>
            <a:ext cx="461705" cy="113887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654" y="4767460"/>
            <a:ext cx="458233" cy="113030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441001" y="6061086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757238" y="4290259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4977210" y="4457980"/>
            <a:ext cx="344764" cy="347681"/>
            <a:chOff x="572642" y="3447654"/>
            <a:chExt cx="1905000" cy="1904997"/>
          </a:xfrm>
          <a:effectLst/>
        </p:grpSpPr>
        <p:pic>
          <p:nvPicPr>
            <p:cNvPr id="66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606" y="4376485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76" name="오른쪽 화살표 75"/>
          <p:cNvSpPr/>
          <p:nvPr/>
        </p:nvSpPr>
        <p:spPr>
          <a:xfrm rot="10800000">
            <a:off x="5419354" y="4722218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 rot="10800000">
            <a:off x="5430180" y="4229518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500463" y="4481664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conversion</a:t>
            </a:r>
            <a:endParaRPr lang="ko-KR" altLang="en-US" sz="1100" dirty="0"/>
          </a:p>
        </p:txBody>
      </p:sp>
      <p:sp>
        <p:nvSpPr>
          <p:cNvPr id="80" name="TextBox 79"/>
          <p:cNvSpPr txBox="1"/>
          <p:nvPr/>
        </p:nvSpPr>
        <p:spPr>
          <a:xfrm>
            <a:off x="6007482" y="3078831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861470" y="3154959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845830" y="4673542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4038563" y="4289797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382104" y="4978693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>
            <a:off x="4939071" y="4939147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843681" y="5502897"/>
            <a:ext cx="541495" cy="529959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cxnSp>
        <p:nvCxnSpPr>
          <p:cNvPr id="86" name="직선 연결선 85"/>
          <p:cNvCxnSpPr/>
          <p:nvPr/>
        </p:nvCxnSpPr>
        <p:spPr>
          <a:xfrm>
            <a:off x="6838723" y="2365194"/>
            <a:ext cx="0" cy="40225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534520" y="1574203"/>
            <a:ext cx="484789" cy="171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7325524" y="5978594"/>
            <a:ext cx="1766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과거 다운로드 방식</a:t>
            </a:r>
            <a:endParaRPr lang="ko-KR" alt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8156016" y="4227147"/>
            <a:ext cx="84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Converted slide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498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/>
          <p:cNvSpPr/>
          <p:nvPr/>
        </p:nvSpPr>
        <p:spPr>
          <a:xfrm>
            <a:off x="5883596" y="1372729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51067" y="5731615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01826" y="3707339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550255" y="1865752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26562" y="1252746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26562" y="3144061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26561" y="5044833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62293" y="92640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8204" y="2837152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5742" y="4758958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73032" y="3479318"/>
            <a:ext cx="404747" cy="573934"/>
            <a:chOff x="5450408" y="3255368"/>
            <a:chExt cx="489744" cy="694460"/>
          </a:xfrm>
        </p:grpSpPr>
        <p:sp>
          <p:nvSpPr>
            <p:cNvPr id="21" name="원통 2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66" y="1327338"/>
            <a:ext cx="458233" cy="11303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94197" y="2467486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84" y="1384792"/>
            <a:ext cx="458233" cy="11303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05" y="1425466"/>
            <a:ext cx="458233" cy="113030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392904" y="3445539"/>
            <a:ext cx="655209" cy="641250"/>
            <a:chOff x="5813733" y="2418100"/>
            <a:chExt cx="1028944" cy="998571"/>
          </a:xfrm>
        </p:grpSpPr>
        <p:sp>
          <p:nvSpPr>
            <p:cNvPr id="29" name="타원 28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069844" y="406562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3007" y="317166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21778" y="3367447"/>
            <a:ext cx="1059277" cy="1091666"/>
            <a:chOff x="7329147" y="1556828"/>
            <a:chExt cx="1572501" cy="171561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1752465" y="2321423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874624" y="1690913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669" y="1392778"/>
            <a:ext cx="1056632" cy="233845"/>
          </a:xfrm>
          <a:prstGeom prst="rect">
            <a:avLst/>
          </a:prstGeom>
        </p:spPr>
      </p:pic>
      <p:cxnSp>
        <p:nvCxnSpPr>
          <p:cNvPr id="45" name="꺾인 연결선 44"/>
          <p:cNvCxnSpPr>
            <a:stCxn id="92" idx="2"/>
            <a:endCxn id="29" idx="0"/>
          </p:cNvCxnSpPr>
          <p:nvPr/>
        </p:nvCxnSpPr>
        <p:spPr>
          <a:xfrm rot="5400000">
            <a:off x="2714486" y="1541034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69974" y="407006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꺾인 연결선 46"/>
          <p:cNvCxnSpPr>
            <a:stCxn id="46" idx="2"/>
            <a:endCxn id="61" idx="0"/>
          </p:cNvCxnSpPr>
          <p:nvPr/>
        </p:nvCxnSpPr>
        <p:spPr>
          <a:xfrm rot="5400000">
            <a:off x="3322895" y="3131368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277764" y="5454082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58971" y="5942112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67353" y="5378118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24928" y="5478419"/>
            <a:ext cx="284526" cy="7018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09154" y="5478419"/>
            <a:ext cx="284526" cy="7018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95741" y="5478419"/>
            <a:ext cx="284526" cy="701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08" y="5478287"/>
            <a:ext cx="284526" cy="701832"/>
          </a:xfrm>
          <a:prstGeom prst="rect">
            <a:avLst/>
          </a:prstGeom>
        </p:spPr>
      </p:pic>
      <p:cxnSp>
        <p:nvCxnSpPr>
          <p:cNvPr id="55" name="꺾인 연결선 54"/>
          <p:cNvCxnSpPr>
            <a:stCxn id="50" idx="0"/>
            <a:endCxn id="46" idx="2"/>
          </p:cNvCxnSpPr>
          <p:nvPr/>
        </p:nvCxnSpPr>
        <p:spPr>
          <a:xfrm rot="16200000" flipV="1">
            <a:off x="5507016" y="4323376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11015" y="610551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2183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68730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14320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794978" y="5307185"/>
            <a:ext cx="655209" cy="641250"/>
            <a:chOff x="1066780" y="5164014"/>
            <a:chExt cx="655209" cy="641250"/>
          </a:xfrm>
        </p:grpSpPr>
        <p:sp>
          <p:nvSpPr>
            <p:cNvPr id="61" name="타원 60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6125344" y="5927343"/>
            <a:ext cx="2020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 result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882902" y="3423803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89" y="417296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97" y="366792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89" y="39223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3273368" y="3742898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269712" y="3981343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60442" y="424747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26" y="340529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꺾인 연결선 77"/>
          <p:cNvCxnSpPr>
            <a:stCxn id="83" idx="6"/>
            <a:endCxn id="77" idx="1"/>
          </p:cNvCxnSpPr>
          <p:nvPr/>
        </p:nvCxnSpPr>
        <p:spPr>
          <a:xfrm flipV="1">
            <a:off x="2963202" y="3571518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2964181" y="3596437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6"/>
            <a:endCxn id="73" idx="1"/>
          </p:cNvCxnSpPr>
          <p:nvPr/>
        </p:nvCxnSpPr>
        <p:spPr>
          <a:xfrm>
            <a:off x="2963202" y="3760717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83" idx="6"/>
            <a:endCxn id="71" idx="1"/>
          </p:cNvCxnSpPr>
          <p:nvPr/>
        </p:nvCxnSpPr>
        <p:spPr>
          <a:xfrm>
            <a:off x="2963202" y="3760717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3282309" y="3490432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307993" y="344009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2527965" y="3607813"/>
            <a:ext cx="344764" cy="347681"/>
            <a:chOff x="572642" y="3447654"/>
            <a:chExt cx="1905000" cy="1904997"/>
          </a:xfrm>
          <a:effectLst/>
        </p:grpSpPr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361" y="352631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90" name="타원 89"/>
          <p:cNvSpPr/>
          <p:nvPr/>
        </p:nvSpPr>
        <p:spPr>
          <a:xfrm>
            <a:off x="4291386" y="165338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2208" y="1739944"/>
            <a:ext cx="436355" cy="46724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925399" y="227340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2364645" y="5472539"/>
            <a:ext cx="1070791" cy="878559"/>
            <a:chOff x="5943796" y="2779089"/>
            <a:chExt cx="2735123" cy="235960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60335" y="5585353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262644" y="1570952"/>
            <a:ext cx="837762" cy="805232"/>
            <a:chOff x="5813733" y="2418100"/>
            <a:chExt cx="1028944" cy="998571"/>
          </a:xfrm>
        </p:grpSpPr>
        <p:sp>
          <p:nvSpPr>
            <p:cNvPr id="111" name="타원 11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1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17" name="꺾인 연결선 116"/>
          <p:cNvCxnSpPr>
            <a:stCxn id="90" idx="6"/>
            <a:endCxn id="111" idx="2"/>
          </p:cNvCxnSpPr>
          <p:nvPr/>
        </p:nvCxnSpPr>
        <p:spPr>
          <a:xfrm flipV="1">
            <a:off x="4946595" y="1973568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2862" y="235613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00" y="212215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5" y="148715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직사각형 122"/>
          <p:cNvSpPr/>
          <p:nvPr/>
        </p:nvSpPr>
        <p:spPr>
          <a:xfrm>
            <a:off x="6388035" y="2194408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410188" y="1584487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꺾인 연결선 124"/>
          <p:cNvCxnSpPr>
            <a:stCxn id="111" idx="6"/>
            <a:endCxn id="122" idx="1"/>
          </p:cNvCxnSpPr>
          <p:nvPr/>
        </p:nvCxnSpPr>
        <p:spPr>
          <a:xfrm flipV="1">
            <a:off x="6100406" y="1653380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1" idx="6"/>
            <a:endCxn id="121" idx="1"/>
          </p:cNvCxnSpPr>
          <p:nvPr/>
        </p:nvCxnSpPr>
        <p:spPr>
          <a:xfrm>
            <a:off x="6100406" y="1973568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3"/>
            <a:endCxn id="38" idx="0"/>
          </p:cNvCxnSpPr>
          <p:nvPr/>
        </p:nvCxnSpPr>
        <p:spPr>
          <a:xfrm flipH="1">
            <a:off x="6751417" y="1707598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1" idx="2"/>
          </p:cNvCxnSpPr>
          <p:nvPr/>
        </p:nvCxnSpPr>
        <p:spPr>
          <a:xfrm rot="5400000">
            <a:off x="5208286" y="1828560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64336" y="3452940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4344676" y="3800302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41" name="원통 14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원통 14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원통 14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702573" y="420040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오른쪽으로 구부러진 화살표 156"/>
          <p:cNvSpPr/>
          <p:nvPr/>
        </p:nvSpPr>
        <p:spPr>
          <a:xfrm rot="19063509">
            <a:off x="4328293" y="410403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190354" y="4212330"/>
            <a:ext cx="259026" cy="237471"/>
            <a:chOff x="572642" y="3447654"/>
            <a:chExt cx="1905000" cy="1904997"/>
          </a:xfrm>
          <a:effectLst/>
        </p:grpSpPr>
        <p:pic>
          <p:nvPicPr>
            <p:cNvPr id="145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6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8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8" name="오른쪽으로 구부러진 화살표 157"/>
          <p:cNvSpPr/>
          <p:nvPr/>
        </p:nvSpPr>
        <p:spPr>
          <a:xfrm rot="7865545">
            <a:off x="4618286" y="3787145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770699" y="3787259"/>
            <a:ext cx="214478" cy="220902"/>
            <a:chOff x="4475812" y="3935257"/>
            <a:chExt cx="259519" cy="267291"/>
          </a:xfrm>
        </p:grpSpPr>
        <p:pic>
          <p:nvPicPr>
            <p:cNvPr id="14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1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0" name="TextBox 159"/>
          <p:cNvSpPr txBox="1"/>
          <p:nvPr/>
        </p:nvSpPr>
        <p:spPr>
          <a:xfrm>
            <a:off x="6599614" y="1317715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 rot="5400000">
            <a:off x="1986050" y="2882226"/>
            <a:ext cx="733589" cy="5304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1001510" y="5478287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5400000">
            <a:off x="3242069" y="2937073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오른쪽 화살표 133"/>
          <p:cNvSpPr/>
          <p:nvPr/>
        </p:nvSpPr>
        <p:spPr>
          <a:xfrm rot="5400000">
            <a:off x="3809994" y="1337021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134"/>
          <p:cNvSpPr/>
          <p:nvPr/>
        </p:nvSpPr>
        <p:spPr>
          <a:xfrm rot="5400000">
            <a:off x="4290778" y="79614"/>
            <a:ext cx="335383" cy="28279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82699" y="17212"/>
            <a:ext cx="326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Conversion</a:t>
            </a:r>
            <a:r>
              <a:rPr lang="ko-KR" altLang="en-US" dirty="0" smtClean="0"/>
              <a:t>에 영향을 받는 구간</a:t>
            </a:r>
            <a:endParaRPr lang="ko-KR" altLang="en-US" dirty="0"/>
          </a:p>
        </p:txBody>
      </p:sp>
      <p:sp>
        <p:nvSpPr>
          <p:cNvPr id="137" name="오른쪽 화살표 136"/>
          <p:cNvSpPr/>
          <p:nvPr/>
        </p:nvSpPr>
        <p:spPr>
          <a:xfrm rot="5400000">
            <a:off x="4283213" y="515349"/>
            <a:ext cx="335383" cy="2827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4582699" y="425263"/>
            <a:ext cx="51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Conversion </a:t>
            </a:r>
            <a:r>
              <a:rPr lang="ko-KR" altLang="en-US" dirty="0" smtClean="0"/>
              <a:t>된 슬라이드를 학습한 구간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57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750088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</a:t>
            </a:r>
            <a:r>
              <a:rPr lang="ko-KR" altLang="en-US" sz="1400" dirty="0" smtClean="0">
                <a:latin typeface="+mj-ea"/>
              </a:rPr>
              <a:t>의 변화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생성된 </a:t>
            </a:r>
            <a:r>
              <a:rPr lang="en-US" altLang="ko-KR" sz="1400" dirty="0" smtClean="0">
                <a:latin typeface="+mj-ea"/>
              </a:rPr>
              <a:t>jpg </a:t>
            </a:r>
            <a:r>
              <a:rPr lang="ko-KR" altLang="en-US" sz="1400" dirty="0" smtClean="0">
                <a:latin typeface="+mj-ea"/>
              </a:rPr>
              <a:t>또한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픽셀 값의 변화가 존재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MRSX</a:t>
            </a:r>
            <a:r>
              <a:rPr lang="ko-KR" altLang="en-US" sz="1400" dirty="0" smtClean="0">
                <a:latin typeface="+mj-ea"/>
              </a:rPr>
              <a:t>의 폴더내 </a:t>
            </a:r>
            <a:r>
              <a:rPr lang="en-US" altLang="ko-KR" sz="1400" dirty="0" smtClean="0">
                <a:latin typeface="+mj-ea"/>
              </a:rPr>
              <a:t>‘.</a:t>
            </a:r>
            <a:r>
              <a:rPr lang="en-US" altLang="ko-KR" sz="1400" dirty="0" err="1" smtClean="0">
                <a:latin typeface="+mj-ea"/>
              </a:rPr>
              <a:t>ini</a:t>
            </a:r>
            <a:r>
              <a:rPr lang="en-US" altLang="ko-KR" sz="1400" dirty="0" smtClean="0">
                <a:latin typeface="+mj-ea"/>
              </a:rPr>
              <a:t>’ </a:t>
            </a:r>
            <a:r>
              <a:rPr lang="ko-KR" altLang="en-US" sz="1400" dirty="0" smtClean="0">
                <a:latin typeface="+mj-ea"/>
              </a:rPr>
              <a:t>파일의 변화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MRSX</a:t>
            </a:r>
            <a:r>
              <a:rPr lang="ko-KR" altLang="en-US" sz="1400" dirty="0" smtClean="0">
                <a:latin typeface="+mj-ea"/>
              </a:rPr>
              <a:t>의 </a:t>
            </a:r>
            <a:r>
              <a:rPr lang="en-US" altLang="ko-KR" sz="1400" dirty="0" smtClean="0">
                <a:latin typeface="+mj-ea"/>
              </a:rPr>
              <a:t>‘.</a:t>
            </a:r>
            <a:r>
              <a:rPr lang="en-US" altLang="ko-KR" sz="1400" dirty="0" err="1" smtClean="0">
                <a:latin typeface="+mj-ea"/>
              </a:rPr>
              <a:t>dat</a:t>
            </a:r>
            <a:r>
              <a:rPr lang="en-US" altLang="ko-KR" sz="1400" dirty="0" smtClean="0">
                <a:latin typeface="+mj-ea"/>
              </a:rPr>
              <a:t>’ </a:t>
            </a:r>
            <a:r>
              <a:rPr lang="ko-KR" altLang="en-US" sz="1400" dirty="0" smtClean="0">
                <a:latin typeface="+mj-ea"/>
              </a:rPr>
              <a:t>파일 수의 변화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https://lh4.googleusercontent.com/x2aHtMT4iS1QC-G52sNsrvqrE6xVJEqaZ37ZHZcu0qrODb4J3S4C7uGTuRWJymWzbFITUGZdDgTTloiYiXYuCojrVFz3ywfzJP-2-CcpWKiV8VEv0wxRcp0oOBIRFmWeQCYRocQvv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2" y="27305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ttps://lh6.googleusercontent.com/Qx9-8iIQQQIECIHFPbOtXInQoyrZsP4urIXJ0cMFG4sIDBwHf1L9nU4YEEnFgJfHMY1hcduM1gyHfXrYTLItAwTeN4Zc9icvzJrpWvpEcUv7LE6P3JW6-ZsFirC2EyJmkcma20_0VE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08" y="27305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a0PW1uBLVnned_fY0RYvj0B-EZDf-17JK_69kKGIx_EVuuc1IRe9tdypAxS1EMwZnRwmvljJPMowICV1xJO6b_Y9cttPPKtQF3RKWg-IwiZIKInoSSSXadQ4NZFm-kYyme6Jw7YCF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77" y="27305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7443" y="521043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ko-KR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ko-KR" altLang="ko-KR" sz="800" dirty="0"/>
          </a:p>
        </p:txBody>
      </p:sp>
      <p:sp>
        <p:nvSpPr>
          <p:cNvPr id="12" name="직사각형 11"/>
          <p:cNvSpPr/>
          <p:nvPr/>
        </p:nvSpPr>
        <p:spPr>
          <a:xfrm>
            <a:off x="3449983" y="5210432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ko-KR" altLang="ko-K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  <a:endParaRPr lang="ko-KR" altLang="ko-KR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2925662" y="3765094"/>
            <a:ext cx="87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800789" y="3765094"/>
            <a:ext cx="87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5" y="2543491"/>
            <a:ext cx="458233" cy="113030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427" y="2501926"/>
            <a:ext cx="458233" cy="113030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43" y="2297132"/>
            <a:ext cx="491679" cy="368116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79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750088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</a:t>
            </a:r>
            <a:r>
              <a:rPr lang="ko-KR" altLang="en-US" sz="1400" dirty="0" smtClean="0">
                <a:latin typeface="+mj-ea"/>
              </a:rPr>
              <a:t>의 변화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https://lh4.googleusercontent.com/Bqf-KbttoFT74P_8T-233XBBUpXZw-jPNrscr9_L8TPg6z_ieW8sHVKoqoDNbxpZSzMerMwPv6eQjIym9Xt79LExpt4nbBIa0-F5LEB_zUZ9p4d4asJkjupBq9Q2mcwFUMD-woI3X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" y="1434174"/>
            <a:ext cx="8842144" cy="39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5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750088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</a:t>
            </a:r>
            <a:r>
              <a:rPr lang="ko-KR" altLang="en-US" sz="1400" dirty="0" smtClean="0">
                <a:latin typeface="+mj-ea"/>
              </a:rPr>
              <a:t>의 변화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2" name="Picture 2" descr="https://lh5.googleusercontent.com/g3Exi90OOpmu10AHdp7ZIyPxz_zI6AqtacK7FFhW4cZmwOQA4PmUj52bPmPym4Pn5X2WG27xgkPTnfriCo0-yWJQyc0tYqtewaS2BlU1_JooCFZrf8-9EPrr4PBNgL6l2ctjWwYL1k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3" y="1273308"/>
            <a:ext cx="8722367" cy="47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9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</a:t>
            </a:r>
            <a:r>
              <a:rPr lang="ko-KR" altLang="en-US" b="1" dirty="0" err="1" smtClean="0"/>
              <a:t>컨버팅</a:t>
            </a:r>
            <a:r>
              <a:rPr lang="ko-KR" altLang="en-US" b="1" dirty="0" smtClean="0"/>
              <a:t> 이슈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75" y="750088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ko-KR" altLang="en-US" sz="1400" dirty="0" err="1" smtClean="0">
                <a:latin typeface="+mj-ea"/>
              </a:rPr>
              <a:t>컨버팅시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configuration</a:t>
            </a:r>
            <a:r>
              <a:rPr lang="ko-KR" altLang="en-US" sz="1400" dirty="0" smtClean="0">
                <a:latin typeface="+mj-ea"/>
              </a:rPr>
              <a:t>의 변화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https://lh4.googleusercontent.com/t-4i-qvaei_10SeEee7mFTYMf_zX1jw5v7hw5V3xDRQMHNO0F6is7LQnwZ1rs33oF01PNhAMKtPNN5f52P-32axVAF6DK1UXMD-haUFNGqQr6-jSrDZPfISDs5js8_2iJl5kYzDmC6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5" y="1335648"/>
            <a:ext cx="8908213" cy="47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41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4128</TotalTime>
  <Words>1690</Words>
  <Application>Microsoft Office PowerPoint</Application>
  <PresentationFormat>화면 슬라이드 쇼(4:3)</PresentationFormat>
  <Paragraphs>959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135</cp:revision>
  <dcterms:created xsi:type="dcterms:W3CDTF">2021-03-24T07:36:17Z</dcterms:created>
  <dcterms:modified xsi:type="dcterms:W3CDTF">2021-05-14T04:47:33Z</dcterms:modified>
</cp:coreProperties>
</file>